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40"/>
  </p:notesMasterIdLst>
  <p:sldIdLst>
    <p:sldId id="256" r:id="rId5"/>
    <p:sldId id="257" r:id="rId6"/>
    <p:sldId id="311" r:id="rId7"/>
    <p:sldId id="258" r:id="rId8"/>
    <p:sldId id="293" r:id="rId9"/>
    <p:sldId id="274" r:id="rId10"/>
    <p:sldId id="294" r:id="rId11"/>
    <p:sldId id="295" r:id="rId12"/>
    <p:sldId id="310" r:id="rId13"/>
    <p:sldId id="259" r:id="rId14"/>
    <p:sldId id="260" r:id="rId15"/>
    <p:sldId id="261" r:id="rId16"/>
    <p:sldId id="296" r:id="rId17"/>
    <p:sldId id="271" r:id="rId18"/>
    <p:sldId id="272" r:id="rId19"/>
    <p:sldId id="297" r:id="rId20"/>
    <p:sldId id="298" r:id="rId21"/>
    <p:sldId id="276" r:id="rId22"/>
    <p:sldId id="279" r:id="rId23"/>
    <p:sldId id="277" r:id="rId24"/>
    <p:sldId id="301" r:id="rId25"/>
    <p:sldId id="280" r:id="rId26"/>
    <p:sldId id="288" r:id="rId27"/>
    <p:sldId id="289" r:id="rId28"/>
    <p:sldId id="262" r:id="rId29"/>
    <p:sldId id="263" r:id="rId30"/>
    <p:sldId id="286" r:id="rId31"/>
    <p:sldId id="290" r:id="rId32"/>
    <p:sldId id="264" r:id="rId33"/>
    <p:sldId id="265" r:id="rId34"/>
    <p:sldId id="309" r:id="rId35"/>
    <p:sldId id="266" r:id="rId36"/>
    <p:sldId id="267" r:id="rId37"/>
    <p:sldId id="318" r:id="rId38"/>
    <p:sldId id="320" r:id="rId39"/>
  </p:sldIdLst>
  <p:sldSz cx="12192000" cy="6858000"/>
  <p:notesSz cx="6858000" cy="9144000"/>
  <p:embeddedFontLst>
    <p:embeddedFont>
      <p:font typeface="Arial Black" panose="020B0A04020102020204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Helvetica Neue Light" panose="020B0604020202020204" charset="0"/>
      <p:regular r:id="rId55"/>
      <p:bold r:id="rId56"/>
      <p:italic r:id="rId57"/>
      <p:boldItalic r:id="rId58"/>
    </p:embeddedFont>
    <p:embeddedFont>
      <p:font typeface="Helvetica Neue Light" panose="020B0604020202020204" charset="0"/>
      <p:regular r:id="rId55"/>
      <p:bold r:id="rId56"/>
      <p:italic r:id="rId57"/>
      <p:boldItalic r:id="rId58"/>
    </p:embeddedFont>
    <p:embeddedFont>
      <p:font typeface="IBM Plex Sans" panose="020B0503050203000203" pitchFamily="34" charset="0"/>
      <p:regular r:id="rId59"/>
      <p:bold r:id="rId60"/>
      <p:italic r:id="rId61"/>
      <p:boldItalic r:id="rId62"/>
    </p:embeddedFont>
    <p:embeddedFont>
      <p:font typeface="Lucida Sans" panose="020B060203050402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Source Sans Pro Light" panose="020B0403030403020204" pitchFamily="34" charset="0"/>
      <p:regular r:id="rId71"/>
      <p:italic r:id="rId72"/>
    </p:embeddedFont>
    <p:embeddedFont>
      <p:font typeface="Trebuchet MS" panose="020B060302020202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4286"/>
  </p:normalViewPr>
  <p:slideViewPr>
    <p:cSldViewPr snapToGrid="0">
      <p:cViewPr varScale="1">
        <p:scale>
          <a:sx n="80" d="100"/>
          <a:sy n="80" d="100"/>
        </p:scale>
        <p:origin x="26" y="3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openxmlformats.org/officeDocument/2006/relationships/font" Target="fonts/font34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72" Type="http://schemas.openxmlformats.org/officeDocument/2006/relationships/font" Target="fonts/font32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font" Target="fonts/font3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font" Target="fonts/font33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6" Type="http://schemas.openxmlformats.org/officeDocument/2006/relationships/font" Target="fonts/font36.fntdata"/><Relationship Id="rId7" Type="http://schemas.openxmlformats.org/officeDocument/2006/relationships/slide" Target="slides/slide3.xml"/><Relationship Id="rId71" Type="http://schemas.openxmlformats.org/officeDocument/2006/relationships/font" Target="fonts/font3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ps</a:t>
            </a:r>
            <a:r>
              <a:rPr lang="en-US" dirty="0"/>
              <a:t> lists current running processes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Pipes:	| sends output of one command to another  command</a:t>
            </a: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/projects/$USER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pwd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mkdir</a:t>
            </a:r>
            <a:r>
              <a:rPr lang="en-US" dirty="0"/>
              <a:t>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 demo /projects/$USER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rmdir</a:t>
            </a:r>
            <a:r>
              <a:rPr lang="en-US" dirty="0"/>
              <a:t> /projects/$USER/demo</a:t>
            </a:r>
            <a:endParaRPr dirty="0"/>
          </a:p>
        </p:txBody>
      </p:sp>
      <p:sp>
        <p:nvSpPr>
          <p:cNvPr id="395" name="Google Shape;3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07B55-57F4-0FAD-EEF0-EBDDF637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12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bad4e6e7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C6EEC-510F-A405-1C45-DFF11B1ED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/scratch/alpine/$USER/</a:t>
            </a:r>
            <a:r>
              <a:rPr lang="en-US" dirty="0" err="1"/>
              <a:t>Supercomputing_Spinup</a:t>
            </a:r>
            <a:r>
              <a:rPr lang="en-US" dirty="0"/>
              <a:t>/</a:t>
            </a:r>
            <a:r>
              <a:rPr lang="en-US" dirty="0" err="1"/>
              <a:t>linux_bash_spinup</a:t>
            </a:r>
            <a:r>
              <a:rPr lang="en-US" dirty="0"/>
              <a:t>/scripts</a:t>
            </a:r>
          </a:p>
          <a:p>
            <a:r>
              <a:rPr lang="en-US" dirty="0"/>
              <a:t>cat test.sh</a:t>
            </a:r>
          </a:p>
          <a:p>
            <a:r>
              <a:rPr lang="pt-BR" dirty="0" err="1"/>
              <a:t>tail</a:t>
            </a:r>
            <a:r>
              <a:rPr lang="pt-BR" dirty="0"/>
              <a:t> -n 3 local_vs_global.sh (</a:t>
            </a:r>
            <a:r>
              <a:rPr lang="pt-BR" dirty="0" err="1"/>
              <a:t>ten</a:t>
            </a:r>
            <a:r>
              <a:rPr lang="pt-BR" dirty="0"/>
              <a:t> </a:t>
            </a:r>
            <a:r>
              <a:rPr lang="pt-BR" dirty="0" err="1"/>
              <a:t>lines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default)</a:t>
            </a:r>
          </a:p>
          <a:p>
            <a:r>
              <a:rPr lang="pt-BR" dirty="0" err="1"/>
              <a:t>wc</a:t>
            </a:r>
            <a:r>
              <a:rPr lang="pt-BR" dirty="0"/>
              <a:t>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 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lines,words,bytes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)</a:t>
            </a:r>
            <a:endParaRPr lang="pt-BR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can also run with bash &lt;script name&gt;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/scratch/alpine/trha5176/</a:t>
            </a:r>
            <a:r>
              <a:rPr lang="en-US" dirty="0" err="1"/>
              <a:t>Supercomputing_Spinup</a:t>
            </a:r>
            <a:r>
              <a:rPr lang="en-US" dirty="0"/>
              <a:t>/</a:t>
            </a:r>
            <a:r>
              <a:rPr lang="en-US" dirty="0" err="1"/>
              <a:t>linux_bash_spinup</a:t>
            </a:r>
            <a:r>
              <a:rPr lang="en-US" dirty="0"/>
              <a:t>/scripts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 hello_world.txt (q)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chmod u+x hello.sh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8290D-5493-F816-9B50-88A96F0FB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nano hello_world.txt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ctrl-o, ctrl-x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bash hello.sh</a:t>
            </a:r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517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nano variables_scope.sh (ctrl 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u+x</a:t>
            </a:r>
            <a:r>
              <a:rPr lang="en-US" dirty="0"/>
              <a:t> variables_scope.sh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./variables_scope.sh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92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73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tty - teletypewriter</a:t>
            </a: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1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Supercomputing_Spin_Up_Spring_202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esearchComputing/Supercomputing_Spinu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Supercomputing_Spinup.gi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www.colorado.edu/crdds/events#drop_in_consultations-89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colorado.libcal.com/calendar/events/supercomputingpt2" TargetMode="External"/><Relationship Id="rId4" Type="http://schemas.openxmlformats.org/officeDocument/2006/relationships/hyperlink" Target="https://www.colorado.edu/crdd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6200" y="1490875"/>
            <a:ext cx="10272900" cy="22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Part of the Unix-like family of operating systems.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Started in early ‘90s by Linus Torvalds.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Typically refers only to the kernel with software from the GNU project and elsewhere layered on top to form a complete OS. Most is open source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510700" y="4585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10700" y="4026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27000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016175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76235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510713" y="5145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226C4-0F94-D91A-E30C-56A614CECDD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026211" y="1490885"/>
            <a:ext cx="9961500" cy="134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Several distributions are available from enterprise-grade, like RHEL or SUSE, to more consumer-focused, like Ubuntu.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marR="63500" lvl="0" indent="-390525" algn="just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Runs on everything from embedded systems to  supercomputers.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00" y="3232159"/>
            <a:ext cx="851750" cy="8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11" y="3266258"/>
            <a:ext cx="783550" cy="7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213" y="3266246"/>
            <a:ext cx="783574" cy="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775" y="3266264"/>
            <a:ext cx="851750" cy="8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510700" y="4839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510700" y="4280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27000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6016175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76235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510713" y="5399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192F1-3F5F-4D88-B78E-A72568CE8D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53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Default operating system on virtually all HPC systems and the foundation for many business services globally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Extremely flexible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Fast and powerful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Many tools for software development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479425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You can get started with a few basic commands and  build from there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 is important!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Help on commands is available through the “man” command (short for manual)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on disk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Consists of directories (folders) that can contain files or directories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avLst/>
            <a:gdLst/>
            <a:ahLst/>
            <a:cxnLst/>
            <a:rect l="l" t="t" r="r" b="b"/>
            <a:pathLst>
              <a:path w="120000" h="492760" extrusionOk="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hpc</a:t>
            </a: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notes.txt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 dirty="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3443B-08C6-50A2-8C5C-D8640EA219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DA6C2-4B29-98BF-874F-EE2242FCDF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4DC2AC-85FE-50A9-D87D-7B17FD58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422"/>
            <a:ext cx="12192000" cy="37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55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current working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username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directories to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dirty="0"/>
              <a:t>File and Directory related commands</a:t>
            </a:r>
            <a:endParaRPr sz="4350"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86953" y="1698887"/>
            <a:ext cx="10585500" cy="414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pwd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full path to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changes directory; can use full or relative path as target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mkdir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creates a subdirectory in the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an empty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245109" lvl="0" indent="-45720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 file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rm -r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removes a directory and all of its  contents)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copies a file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mv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moves (or renames) a file or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651510" lvl="0" indent="-457200" algn="l" rtl="0">
              <a:lnSpc>
                <a:spcPct val="107391"/>
              </a:lnSpc>
              <a:spcBef>
                <a:spcPts val="103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the contents of a directory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ls -l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gives detailed  listing)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21611-6DDB-D4C5-14F3-86BA373656E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457946" y="641472"/>
            <a:ext cx="769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File-viewing commands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52969"/>
            <a:ext cx="10149900" cy="454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less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displays a file one screen at a time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cat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entire file to the screen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head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first few lines of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508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tail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last few lines of a file (with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-f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shows in </a:t>
            </a:r>
            <a:r>
              <a:rPr lang="en-US" sz="23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realtime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the end of a file that may be changing)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diff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– shows differences between two files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grep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lines containing a string or other regular  expression  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ps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–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df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| grep xx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sort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sorts lines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find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searches for files that meet specified criteria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wc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count words, lines, or characters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5DD10-4AF1-936E-25DE-CE58368538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EB824-2E97-3D86-793A-6407B2B06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73216" y="646092"/>
            <a:ext cx="11756849" cy="124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Supercomputing </a:t>
            </a:r>
            <a:r>
              <a:rPr lang="en-US" sz="4000" dirty="0" err="1"/>
              <a:t>Spinup</a:t>
            </a:r>
            <a:r>
              <a:rPr lang="en-US" sz="4000" dirty="0"/>
              <a:t> Part I: Working with Linux</a:t>
            </a:r>
            <a:endParaRPr sz="40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 </a:t>
            </a:r>
            <a:r>
              <a:rPr lang="en-US" dirty="0" err="1"/>
              <a:t>Spinup</a:t>
            </a:r>
            <a:r>
              <a:rPr lang="en-US" dirty="0"/>
              <a:t> 1 - Linux</a:t>
            </a:r>
            <a:endParaRPr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2577404"/>
            <a:ext cx="10626000" cy="323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Workshop Type: Primer</a:t>
            </a:r>
          </a:p>
          <a:p>
            <a:pPr marL="29845" marR="69850"/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Instructor: Trevor Hall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https://github.com/ResearchComputing/</a:t>
            </a:r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Supercomputing_Spinup</a:t>
            </a:r>
            <a:endParaRPr lang="en-US" sz="2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2700"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FF7448C-D6D4-8181-34C2-AEFBF2A2F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099" y="1870037"/>
            <a:ext cx="2728913" cy="27289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78654" y="398200"/>
            <a:ext cx="9237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1: Navigation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620403" y="2129927"/>
            <a:ext cx="11118600" cy="326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projects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directory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without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typing your user name out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Print the path to your current directory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the contents of this directory 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home directory and create a new directory (you can pick the name). How can you be sure the new directory is there?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Move the directory to your project space</a:t>
            </a:r>
            <a:endParaRPr lang="en-US"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Remove the directory you just created.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Be careful!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rgbClr val="2F2B20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0F6A3-BC79-C4F5-8DB6-3A3736B928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E502B-A152-65B2-D439-8AAAE056B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Access the example scripts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get there: 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github.com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ResearchComputing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Supercomputing_Spinup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Navigate to your workspace and go into the scripts directory for our demos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Git clone the repository: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9"/>
          <p:cNvSpPr/>
          <p:nvPr/>
        </p:nvSpPr>
        <p:spPr>
          <a:xfrm>
            <a:off x="349321" y="3882190"/>
            <a:ext cx="11455686" cy="1102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24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24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3097380-E24D-429C-C6B5-DC6318F55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263" y="4341776"/>
            <a:ext cx="1700212" cy="17002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2: File Viewing</a:t>
            </a:r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620408" y="1850205"/>
            <a:ext cx="11118600" cy="25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to the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linux_bash_spinup</a:t>
            </a: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/scripts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directory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entire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test.sh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last 3 lines of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local_vs_global.sh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Find how many words are in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8A848-282B-20CD-58B0-ABFBC456E8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8A8A7-5ECB-C43D-FA5B-DC51D3FC3C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(aka permissions)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5" y="4110317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DD5AC-8D1F-8E83-99CF-206A68FF77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7BE93-7AE2-76D9-3A7C-871847D982D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60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are powerful tools for performing many types of tasks.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Georgia"/>
                <a:sym typeface="Georgia"/>
              </a:rPr>
              <a:t> 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683487"/>
            <a:ext cx="10302600" cy="25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3342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 be programmed interactively, directly on the terminal.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83448" marR="151378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It can also be programmed by script files. The first line of  the file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858600" y="3716425"/>
            <a:ext cx="5694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/tmp.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  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6639796" y="3716425"/>
            <a:ext cx="4908900" cy="208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88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1024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4055896" y="2146914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7" y="59680"/>
            <a:ext cx="8398200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3: Permissions and Running Bash Scripts 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775991"/>
            <a:ext cx="11430000" cy="32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Change directory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~/&lt;repo for this class&gt;</a:t>
            </a:r>
          </a:p>
          <a:p>
            <a:pPr marL="527050" lvl="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less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to view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hello_world.txt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527050" marR="0" lvl="0" indent="-514350" algn="l" rtl="0">
              <a:spcBef>
                <a:spcPts val="73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cat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 show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bash_spinup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/scripts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498475" marR="876935" lvl="0" indent="-485775" algn="l" rtl="0">
              <a:lnSpc>
                <a:spcPct val="103499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98475" marR="0" lvl="0" indent="-485775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Add execute permission to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chmod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  <a:sym typeface="Courier New"/>
            </a:endParaRPr>
          </a:p>
          <a:p>
            <a:pPr marL="498475" lvl="0" indent="-485775">
              <a:spcBef>
                <a:spcPts val="740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878687" y="1732152"/>
            <a:ext cx="10141500" cy="306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77825" marR="508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simple and intuitive to get started with; not very feature-rich; keyboard driven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26669" lvl="0" indent="-24384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vi/vim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universal; keyboard-driven; powerful but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has a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learning curve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122554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keyboard or GUI versions; helpful extensions for programmers; well-documented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LibreOffice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for WYSIWYG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a local editor via an SFTP program to remotely edit files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https://ask.cyberinfrastructure.org/c/rmacc/65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forum provides opportunity for RMACC members to converse amongst themselves and with the larger, global research computing community.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“go to” general Q&amp;A platform for the global research computing community - researchers, facilitators, research software engineers, CI engineers, sys admins and others.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837899" y="574250"/>
            <a:ext cx="7884995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 Editing with Nano</a:t>
            </a:r>
            <a:endParaRPr dirty="0"/>
          </a:p>
        </p:txBody>
      </p:sp>
      <p:sp>
        <p:nvSpPr>
          <p:cNvPr id="239" name="Google Shape;239;p34"/>
          <p:cNvSpPr txBox="1"/>
          <p:nvPr/>
        </p:nvSpPr>
        <p:spPr>
          <a:xfrm>
            <a:off x="1004900" y="1661425"/>
            <a:ext cx="104808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test.sh</a:t>
            </a:r>
            <a:r>
              <a:rPr lang="en-US" sz="2900" b="1" dirty="0"/>
              <a:t> 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type</a:t>
            </a:r>
            <a:r>
              <a:rPr lang="en-US" sz="2200" dirty="0"/>
              <a:t>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nano 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&lt;filename&gt;</a:t>
            </a:r>
            <a:r>
              <a:rPr lang="en-US" sz="2400" dirty="0"/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the prompt.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You can edit text as you would in, e.g. MS Word.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you are finished, type ctrl-o to write, ctrl-x to exit. See commands at the bottom of the screen.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can we run the script?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6" y="398234"/>
            <a:ext cx="1059946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4: File Editing with Nano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507415"/>
            <a:ext cx="11430000" cy="175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Edit the contents of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hello_world.txt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 with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nano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(you can edit it to say anything!)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527050" lvl="0" indent="-514350">
              <a:spcBef>
                <a:spcPts val="735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Run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Helvetica Neue Light" panose="02000403000000020004" pitchFamily="2" charset="0"/>
                <a:cs typeface="Courier New"/>
                <a:sym typeface="Courier New"/>
              </a:rPr>
              <a:t>“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bash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Arial"/>
                <a:cs typeface="Courier New"/>
                <a:sym typeface="Courier New"/>
              </a:rPr>
              <a:t>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or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./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6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164792"/>
            <a:ext cx="12056405" cy="139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Bash Scripting Basics: </a:t>
            </a:r>
            <a:br>
              <a:rPr lang="en-US" dirty="0"/>
            </a:br>
            <a:r>
              <a:rPr lang="en-US" dirty="0"/>
              <a:t>Local vs.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435575" y="1866478"/>
            <a:ext cx="9926700" cy="40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02699"/>
              </a:lnSpc>
              <a:spcBef>
                <a:spcPts val="708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variables are global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carry forward to subsequent commands or  shells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only effective in the current shell itself</a:t>
            </a: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</a:rPr>
              <a:t>▶ 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variable declared as local is one that is visible only within the block of code in which it appears. It has local "scope". In a function, a local variable has meaning only within that function block.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838200" y="670572"/>
            <a:ext cx="10515600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5: Local Variables Scope</a:t>
            </a:r>
            <a:endParaRPr dirty="0"/>
          </a:p>
        </p:txBody>
      </p:sp>
      <p:sp>
        <p:nvSpPr>
          <p:cNvPr id="252" name="Google Shape;252;p36"/>
          <p:cNvSpPr txBox="1"/>
          <p:nvPr/>
        </p:nvSpPr>
        <p:spPr>
          <a:xfrm>
            <a:off x="838200" y="2089456"/>
            <a:ext cx="10747200" cy="292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variables_scope.sh</a:t>
            </a:r>
            <a:endParaRPr sz="2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Font typeface="+mj-lt"/>
              <a:buAutoNum type="arabicPeriod"/>
            </a:pPr>
            <a:endParaRPr dirty="0"/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Run it (make sure it’s executable)</a:t>
            </a:r>
          </a:p>
          <a:p>
            <a:pPr marL="546100" indent="-457200"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Take a look at the file</a:t>
            </a:r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Why did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var2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change but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var1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stayed the same?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Supercomputing Spin Up: Part 2 – Submitting Jobs</a:t>
            </a:r>
            <a:r>
              <a:rPr lang="en-US" sz="1200" b="1" dirty="0">
                <a:solidFill>
                  <a:schemeClr val="tx1"/>
                </a:solidFill>
                <a:hlinkClick r:id="rId5"/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(4/11)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7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Working with Linux Outline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624616" y="1088134"/>
            <a:ext cx="9782700" cy="492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Intro to Research Computing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Opening a 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Why use Linux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Basic Linux commands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Linux filesystems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Environment variables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Modes (aka Permissions)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 to the shell and shell scripts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Bash scripting basics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Research Computing?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4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Provide services for researchers that include: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Large scale computing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Data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storage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High speed data transfer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Data management support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Consulting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Training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Our compute clusters include Alpine and Blanca ”condo” cluster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Archive and active storage provided by </a:t>
            </a:r>
            <a:r>
              <a:rPr lang="en-US" sz="255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PetaLibrary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61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17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 (or use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Powershell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)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Open OnDemand: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RMACC: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34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54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&lt;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identikey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Enter your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identikey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2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Can also authenticate by text message, phone call, or token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info here: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70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71578" y="398203"/>
            <a:ext cx="10394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happens when you log in?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26212" y="1640286"/>
            <a:ext cx="9787500" cy="29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825" rIns="0" bIns="0" anchor="t" anchorCtr="0">
            <a:spAutoFit/>
          </a:bodyPr>
          <a:lstStyle/>
          <a:p>
            <a:pPr marL="255903" marR="0" lvl="0" indent="-1860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Login is authenticated (password or key)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Assigned to a </a:t>
            </a:r>
            <a:r>
              <a:rPr lang="en-US" sz="25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tty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starts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is set up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“Message of the Day” prints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Prompt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482CD-4EDA-499F-B4D5-123993B6A2DD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3978</TotalTime>
  <Words>2751</Words>
  <Application>Microsoft Office PowerPoint</Application>
  <PresentationFormat>Widescreen</PresentationFormat>
  <Paragraphs>412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Trebuchet MS</vt:lpstr>
      <vt:lpstr>Helvetica Neue Light</vt:lpstr>
      <vt:lpstr>Arial Black</vt:lpstr>
      <vt:lpstr>Consolas</vt:lpstr>
      <vt:lpstr>Lucida Sans</vt:lpstr>
      <vt:lpstr>Calibri</vt:lpstr>
      <vt:lpstr>IBM Plex Sans</vt:lpstr>
      <vt:lpstr>Roboto</vt:lpstr>
      <vt:lpstr>Arial</vt:lpstr>
      <vt:lpstr>Source Sans Pro Light</vt:lpstr>
      <vt:lpstr>Courier New</vt:lpstr>
      <vt:lpstr>Georgia</vt:lpstr>
      <vt:lpstr>Times New Roman</vt:lpstr>
      <vt:lpstr>Helvetica Neue Light</vt:lpstr>
      <vt:lpstr>Office Theme</vt:lpstr>
      <vt:lpstr>Research Computing Supercomputing  Spin Up</vt:lpstr>
      <vt:lpstr>Supercomputing Spinup Part I: Working with Linux</vt:lpstr>
      <vt:lpstr>RMACC Cyber Infrastructure Portal</vt:lpstr>
      <vt:lpstr>Working with Linux Outline</vt:lpstr>
      <vt:lpstr>What is Research Computing?</vt:lpstr>
      <vt:lpstr>HPC Cluster: Alpine </vt:lpstr>
      <vt:lpstr>Opening a Terminal </vt:lpstr>
      <vt:lpstr>Logging into CURC</vt:lpstr>
      <vt:lpstr>What happens when you log in?</vt:lpstr>
      <vt:lpstr>What is Linux?</vt:lpstr>
      <vt:lpstr>What is Linux?</vt:lpstr>
      <vt:lpstr>Why Use Linux?</vt:lpstr>
      <vt:lpstr>Anatomy of a Linux command</vt:lpstr>
      <vt:lpstr>The Linux Filesystem</vt:lpstr>
      <vt:lpstr>Multiple Users</vt:lpstr>
      <vt:lpstr>Your personal directories on CURC</vt:lpstr>
      <vt:lpstr>Environment variables</vt:lpstr>
      <vt:lpstr>File and Directory related commands</vt:lpstr>
      <vt:lpstr>File-viewing commands</vt:lpstr>
      <vt:lpstr>Exercise 1: Navigation</vt:lpstr>
      <vt:lpstr>Access the example scripts</vt:lpstr>
      <vt:lpstr>Exercise 2: File Viewing</vt:lpstr>
      <vt:lpstr>Modes (aka permissions)</vt:lpstr>
      <vt:lpstr>Modes (continued)</vt:lpstr>
      <vt:lpstr>Intro to Shells and Shell Scripts</vt:lpstr>
      <vt:lpstr>PowerPoint Presentation</vt:lpstr>
      <vt:lpstr>Alternatives for Scripting</vt:lpstr>
      <vt:lpstr>Exercise 3: Permissions and Running Bash Scripts </vt:lpstr>
      <vt:lpstr>File editing</vt:lpstr>
      <vt:lpstr>File Editing with Nano</vt:lpstr>
      <vt:lpstr>Exercise 4: File Editing with Nano</vt:lpstr>
      <vt:lpstr>Bash Scripting Basics:  Local vs. Global Variables</vt:lpstr>
      <vt:lpstr>Exercise 5: Local Variables Scope</vt:lpstr>
      <vt:lpstr>Thank you!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Trevor Alan Hall</cp:lastModifiedBy>
  <cp:revision>44</cp:revision>
  <cp:lastPrinted>2022-05-16T01:20:45Z</cp:lastPrinted>
  <dcterms:modified xsi:type="dcterms:W3CDTF">2024-04-09T15:24:55Z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